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29"/>
  </p:notesMasterIdLst>
  <p:sldIdLst>
    <p:sldId id="256" r:id="rId2"/>
    <p:sldId id="292" r:id="rId3"/>
    <p:sldId id="294" r:id="rId4"/>
    <p:sldId id="295" r:id="rId5"/>
    <p:sldId id="293" r:id="rId6"/>
    <p:sldId id="296" r:id="rId7"/>
    <p:sldId id="263" r:id="rId8"/>
    <p:sldId id="264" r:id="rId9"/>
    <p:sldId id="265" r:id="rId10"/>
    <p:sldId id="266" r:id="rId11"/>
    <p:sldId id="267" r:id="rId12"/>
    <p:sldId id="268" r:id="rId13"/>
    <p:sldId id="286" r:id="rId14"/>
    <p:sldId id="270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2" r:id="rId23"/>
    <p:sldId id="280" r:id="rId24"/>
    <p:sldId id="283" r:id="rId25"/>
    <p:sldId id="284" r:id="rId26"/>
    <p:sldId id="297" r:id="rId27"/>
    <p:sldId id="28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937" autoAdjust="0"/>
  </p:normalViewPr>
  <p:slideViewPr>
    <p:cSldViewPr snapToGrid="0" showGuides="1">
      <p:cViewPr varScale="1">
        <p:scale>
          <a:sx n="62" d="100"/>
          <a:sy n="62" d="100"/>
        </p:scale>
        <p:origin x="137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4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87575-1958-4094-9F0A-76FA98C37CF3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37A0F-5BB8-4EBA-B17C-1B4C4031C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46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8:05 </a:t>
            </a:r>
            <a:r>
              <a:rPr lang="ko-KR" altLang="en-US" dirty="0"/>
              <a:t>투표 밤 낮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37A0F-5BB8-4EBA-B17C-1B4C4031CF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85098" y="1656128"/>
            <a:ext cx="8373803" cy="1949812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92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>
          <a:xfrm>
            <a:off x="252002" y="189862"/>
            <a:ext cx="4987529" cy="447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0946D0-245E-4137-B392-B46FC470157A}"/>
              </a:ext>
            </a:extLst>
          </p:cNvPr>
          <p:cNvSpPr/>
          <p:nvPr userDrawn="1"/>
        </p:nvSpPr>
        <p:spPr>
          <a:xfrm rot="5400000">
            <a:off x="4543270" y="-3561186"/>
            <a:ext cx="57460" cy="8640000"/>
          </a:xfrm>
          <a:prstGeom prst="rect">
            <a:avLst/>
          </a:prstGeom>
          <a:gradFill>
            <a:gsLst>
              <a:gs pos="100000">
                <a:schemeClr val="bg2">
                  <a:lumMod val="90000"/>
                </a:schemeClr>
              </a:gs>
              <a:gs pos="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169319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8B8B4B3-1B16-4D09-800A-3C0E1DF63FEB}"/>
              </a:ext>
            </a:extLst>
          </p:cNvPr>
          <p:cNvSpPr/>
          <p:nvPr userDrawn="1"/>
        </p:nvSpPr>
        <p:spPr>
          <a:xfrm rot="5400000">
            <a:off x="4521103" y="2234410"/>
            <a:ext cx="101796" cy="9144000"/>
          </a:xfrm>
          <a:prstGeom prst="rect">
            <a:avLst/>
          </a:prstGeom>
          <a:gradFill>
            <a:gsLst>
              <a:gs pos="100000">
                <a:schemeClr val="bg2">
                  <a:lumMod val="90000"/>
                </a:schemeClr>
              </a:gs>
              <a:gs pos="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0BA230-BE76-44E2-B3CF-C82470D87E7F}"/>
              </a:ext>
            </a:extLst>
          </p:cNvPr>
          <p:cNvSpPr/>
          <p:nvPr userDrawn="1"/>
        </p:nvSpPr>
        <p:spPr>
          <a:xfrm rot="10800000">
            <a:off x="9047227" y="57461"/>
            <a:ext cx="101795" cy="6771809"/>
          </a:xfrm>
          <a:prstGeom prst="rect">
            <a:avLst/>
          </a:prstGeom>
          <a:gradFill>
            <a:gsLst>
              <a:gs pos="100000">
                <a:schemeClr val="bg2">
                  <a:lumMod val="90000"/>
                </a:schemeClr>
              </a:gs>
              <a:gs pos="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ED5B05-CBB8-497B-B481-D5DD27E57C72}"/>
              </a:ext>
            </a:extLst>
          </p:cNvPr>
          <p:cNvSpPr/>
          <p:nvPr userDrawn="1"/>
        </p:nvSpPr>
        <p:spPr>
          <a:xfrm rot="10800000">
            <a:off x="0" y="-1"/>
            <a:ext cx="123170" cy="6858001"/>
          </a:xfrm>
          <a:prstGeom prst="rect">
            <a:avLst/>
          </a:prstGeom>
          <a:gradFill>
            <a:gsLst>
              <a:gs pos="100000">
                <a:schemeClr val="bg2">
                  <a:lumMod val="90000"/>
                </a:schemeClr>
              </a:gs>
              <a:gs pos="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6C0C7E-F8FF-46C2-ABBF-E764D455E1B5}"/>
              </a:ext>
            </a:extLst>
          </p:cNvPr>
          <p:cNvSpPr/>
          <p:nvPr userDrawn="1"/>
        </p:nvSpPr>
        <p:spPr>
          <a:xfrm rot="5400000">
            <a:off x="4525728" y="-4531840"/>
            <a:ext cx="92542" cy="9144000"/>
          </a:xfrm>
          <a:prstGeom prst="rect">
            <a:avLst/>
          </a:prstGeom>
          <a:gradFill>
            <a:gsLst>
              <a:gs pos="100000">
                <a:schemeClr val="bg2">
                  <a:lumMod val="90000"/>
                </a:schemeClr>
              </a:gs>
              <a:gs pos="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224318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1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5" r:id="rId2"/>
    <p:sldLayoutId id="2147483709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8wrVSeHFI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297" y="937259"/>
            <a:ext cx="8919404" cy="24003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 err="1"/>
              <a:t>캡스톤디자인</a:t>
            </a:r>
            <a:br>
              <a:rPr lang="en-US" altLang="ko-KR" sz="6000" dirty="0"/>
            </a:br>
            <a:r>
              <a:rPr lang="ko-KR" altLang="en-US" sz="4000" b="0" dirty="0"/>
              <a:t>아이디어 구상</a:t>
            </a:r>
            <a:endParaRPr lang="ko-KR" altLang="en-US" sz="4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750DD5-B584-4F2F-B65A-63F1721C508D}"/>
              </a:ext>
            </a:extLst>
          </p:cNvPr>
          <p:cNvSpPr txBox="1"/>
          <p:nvPr/>
        </p:nvSpPr>
        <p:spPr>
          <a:xfrm>
            <a:off x="6415975" y="3990953"/>
            <a:ext cx="2180405" cy="2565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ea typeface="+mj-ea"/>
              </a:rPr>
              <a:t>박문주</a:t>
            </a:r>
            <a:r>
              <a:rPr lang="ko-KR" altLang="en-US" sz="2400" dirty="0">
                <a:ea typeface="+mj-ea"/>
              </a:rPr>
              <a:t> 교수님</a:t>
            </a:r>
            <a:endParaRPr lang="en-US" altLang="ko-KR" sz="2400" dirty="0">
              <a:ea typeface="+mj-ea"/>
            </a:endParaRPr>
          </a:p>
          <a:p>
            <a:pPr algn="ctr"/>
            <a:endParaRPr lang="en-US" altLang="ko-KR" sz="2000" dirty="0"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ea typeface="+mj-ea"/>
              </a:rPr>
              <a:t>201401290 </a:t>
            </a:r>
            <a:r>
              <a:rPr lang="ko-KR" altLang="en-US" sz="2000" dirty="0">
                <a:ea typeface="+mj-ea"/>
              </a:rPr>
              <a:t>김병민</a:t>
            </a:r>
            <a:endParaRPr lang="en-US" altLang="ko-KR" sz="2000" dirty="0"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ea typeface="+mj-ea"/>
              </a:rPr>
              <a:t>201502879 </a:t>
            </a:r>
            <a:r>
              <a:rPr lang="ko-KR" altLang="en-US" sz="2000" dirty="0" err="1">
                <a:ea typeface="+mj-ea"/>
              </a:rPr>
              <a:t>손병수</a:t>
            </a:r>
            <a:endParaRPr lang="en-US" altLang="ko-KR" sz="2000" dirty="0"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ea typeface="+mj-ea"/>
              </a:rPr>
              <a:t>201702458 </a:t>
            </a:r>
            <a:r>
              <a:rPr lang="ko-KR" altLang="en-US" sz="2000" dirty="0">
                <a:ea typeface="+mj-ea"/>
              </a:rPr>
              <a:t>이예은</a:t>
            </a:r>
            <a:endParaRPr lang="en-US" altLang="ko-KR" sz="2000" dirty="0"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ea typeface="+mj-ea"/>
              </a:rPr>
              <a:t>201702495 </a:t>
            </a:r>
            <a:r>
              <a:rPr lang="ko-KR" altLang="en-US" sz="2000" dirty="0">
                <a:ea typeface="+mj-ea"/>
              </a:rPr>
              <a:t>김수연</a:t>
            </a:r>
            <a:endParaRPr lang="en-US" altLang="ko-KR" sz="20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7799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0E72CF-65F2-4ECB-8E79-A97E6F62D3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마피아 게임 어플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4FFEA-099B-4002-BECE-546036CD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89" y="1163255"/>
            <a:ext cx="2997946" cy="53499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C38B2C-397F-4CDE-8182-0DC58745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269" y="1163256"/>
            <a:ext cx="2997946" cy="534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64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A065E57-620B-4F0A-BFE8-5E24BD4B71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마피아 게임 어플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6D3A55-629D-4409-9AD3-8A86EEF0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3" y="1686252"/>
            <a:ext cx="2528597" cy="40282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CFB099-1D0F-4538-9393-429DA943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201" y="1686140"/>
            <a:ext cx="2539597" cy="40109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957630-55E5-4852-904A-CD522E68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529" y="1686251"/>
            <a:ext cx="2480109" cy="4010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07F872-8F80-49C8-A99F-A901C6660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22414">
            <a:off x="1234371" y="963345"/>
            <a:ext cx="2424444" cy="3914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6DF025-2C31-4A09-9573-0C21A163E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88151">
            <a:off x="6214334" y="-100181"/>
            <a:ext cx="2800099" cy="4503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3FBF6-5BEE-4F78-B235-1A8D2A18B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99215">
            <a:off x="4595878" y="2884080"/>
            <a:ext cx="2430146" cy="40104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A2906C-51B4-4C10-9C23-E4E1EB660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331" y="2703148"/>
            <a:ext cx="2612115" cy="42069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6005C0-24AA-4165-9D0D-78868E6BA5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4723" y="1212769"/>
            <a:ext cx="2294157" cy="3758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C9AAC2-DC0F-47AF-9967-4C9D80B963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64132">
            <a:off x="2099484" y="864942"/>
            <a:ext cx="2925715" cy="46834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14CF79-B363-402A-8FE3-3DD2D4ACFA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5126" y="1354938"/>
            <a:ext cx="2973752" cy="46909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00F586-0CB0-4656-A3F3-51FFCCD52D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29775">
            <a:off x="792697" y="715501"/>
            <a:ext cx="3606523" cy="5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432139-118D-4363-9230-90A78D1967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어플 게임 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9E57F-A7D9-42F5-B524-964EC6504E5E}"/>
              </a:ext>
            </a:extLst>
          </p:cNvPr>
          <p:cNvSpPr txBox="1"/>
          <p:nvPr/>
        </p:nvSpPr>
        <p:spPr>
          <a:xfrm>
            <a:off x="326985" y="2903315"/>
            <a:ext cx="8490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실전의 쫄깃함이 없음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채팅으로 어필과 설득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해명을 하기엔 한계가 있음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47644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EC618A-B46F-4E14-8272-2E256FC22263}"/>
              </a:ext>
            </a:extLst>
          </p:cNvPr>
          <p:cNvSpPr txBox="1">
            <a:spLocks/>
          </p:cNvSpPr>
          <p:nvPr/>
        </p:nvSpPr>
        <p:spPr>
          <a:xfrm>
            <a:off x="252002" y="189862"/>
            <a:ext cx="4987529" cy="447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아이디어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CB217-9673-427E-9336-35BDD3B60EF7}"/>
              </a:ext>
            </a:extLst>
          </p:cNvPr>
          <p:cNvSpPr txBox="1"/>
          <p:nvPr/>
        </p:nvSpPr>
        <p:spPr>
          <a:xfrm>
            <a:off x="645288" y="1927185"/>
            <a:ext cx="785342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실전으로 진행</a:t>
            </a: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사회자가 없어도 게임 진행 가능</a:t>
            </a: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/>
              <a:t>제어기와 단말기를 사용해 사회자 역할을 하도록 하고</a:t>
            </a:r>
            <a:br>
              <a:rPr lang="en-US" altLang="ko-KR" sz="2400" b="1" dirty="0"/>
            </a:br>
            <a:r>
              <a:rPr lang="ko-KR" altLang="en-US" sz="2400" b="1" dirty="0"/>
              <a:t>다양한 직업과 컨텐츠를 즐길 수 있도록 구성</a:t>
            </a: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8548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6290DC-A7A7-452C-BE0C-E5F30A6B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2" y="976613"/>
            <a:ext cx="2896406" cy="3740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38655A-9F59-439D-B179-C64DEA973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59" r="1205"/>
          <a:stretch/>
        </p:blipFill>
        <p:spPr>
          <a:xfrm>
            <a:off x="7795827" y="2537606"/>
            <a:ext cx="989767" cy="14818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D6C702-573D-4EC1-A157-8D02CEDFF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6" r="74986"/>
          <a:stretch/>
        </p:blipFill>
        <p:spPr>
          <a:xfrm>
            <a:off x="3798419" y="2537606"/>
            <a:ext cx="968406" cy="148184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DC8E7C-3885-4D1A-8CEF-4BDB17FE00B8}"/>
              </a:ext>
            </a:extLst>
          </p:cNvPr>
          <p:cNvGrpSpPr/>
          <p:nvPr/>
        </p:nvGrpSpPr>
        <p:grpSpPr>
          <a:xfrm>
            <a:off x="4954396" y="1953228"/>
            <a:ext cx="2653860" cy="2650603"/>
            <a:chOff x="4954396" y="1953228"/>
            <a:chExt cx="2653860" cy="265060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6653106-FFA8-400C-B7A7-CCE3733E5D54}"/>
                </a:ext>
              </a:extLst>
            </p:cNvPr>
            <p:cNvSpPr/>
            <p:nvPr/>
          </p:nvSpPr>
          <p:spPr>
            <a:xfrm>
              <a:off x="4954396" y="1953228"/>
              <a:ext cx="2653860" cy="265060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20114C-B090-462D-9696-F434AD5D8630}"/>
                </a:ext>
              </a:extLst>
            </p:cNvPr>
            <p:cNvGrpSpPr/>
            <p:nvPr/>
          </p:nvGrpSpPr>
          <p:grpSpPr>
            <a:xfrm>
              <a:off x="5235447" y="2920204"/>
              <a:ext cx="2097116" cy="1099246"/>
              <a:chOff x="4572000" y="3974089"/>
              <a:chExt cx="2648438" cy="13335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0C65EF1-74C7-4BA3-B7A2-EAA98D291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6F621C5-53F7-437A-B537-51BD0A2DA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4C5E50F-7F74-48F4-B06D-ED61B81DD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8377" y="2117125"/>
              <a:ext cx="630406" cy="55746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E93B84C-0D48-43C0-9448-095CD85484DE}"/>
              </a:ext>
            </a:extLst>
          </p:cNvPr>
          <p:cNvSpPr txBox="1"/>
          <p:nvPr/>
        </p:nvSpPr>
        <p:spPr>
          <a:xfrm>
            <a:off x="857043" y="5208608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중앙 제어기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058F0-6E40-4622-B911-CA83D4256461}"/>
              </a:ext>
            </a:extLst>
          </p:cNvPr>
          <p:cNvSpPr txBox="1"/>
          <p:nvPr/>
        </p:nvSpPr>
        <p:spPr>
          <a:xfrm>
            <a:off x="4891362" y="5208608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플레이어 단말기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001DD6-CBA6-481D-9DE3-8726325A77FB}"/>
              </a:ext>
            </a:extLst>
          </p:cNvPr>
          <p:cNvSpPr txBox="1"/>
          <p:nvPr/>
        </p:nvSpPr>
        <p:spPr>
          <a:xfrm>
            <a:off x="6130855" y="3938426"/>
            <a:ext cx="300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A97AC2-FA34-43ED-AFB1-30B807730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59" r="1205"/>
          <a:stretch/>
        </p:blipFill>
        <p:spPr>
          <a:xfrm>
            <a:off x="7795827" y="2534713"/>
            <a:ext cx="989767" cy="14818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B1F5896-3F8B-4EDA-86E7-1D2383189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6" r="74986"/>
          <a:stretch/>
        </p:blipFill>
        <p:spPr>
          <a:xfrm>
            <a:off x="3798419" y="2534713"/>
            <a:ext cx="968406" cy="14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7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8B2E6C-9A8E-4A48-89BD-707FAC4F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2" y="976613"/>
            <a:ext cx="2896406" cy="3740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2B42A0-4ECF-4AF3-A394-8472F45854FA}"/>
              </a:ext>
            </a:extLst>
          </p:cNvPr>
          <p:cNvSpPr txBox="1"/>
          <p:nvPr/>
        </p:nvSpPr>
        <p:spPr>
          <a:xfrm>
            <a:off x="857043" y="5208608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중앙 제어기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7AAC0-95D9-4BAA-BF95-6E947096C542}"/>
              </a:ext>
            </a:extLst>
          </p:cNvPr>
          <p:cNvSpPr txBox="1"/>
          <p:nvPr/>
        </p:nvSpPr>
        <p:spPr>
          <a:xfrm>
            <a:off x="3744411" y="542563"/>
            <a:ext cx="5161991" cy="5546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dirty="0"/>
              <a:t>게임 참여자 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직업 종류 및 인원 수 설정</a:t>
            </a:r>
            <a:endParaRPr lang="en-US" altLang="ko-KR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dirty="0"/>
              <a:t>낮 ∙ 밤의 시간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최후변론 시간 설정</a:t>
            </a:r>
            <a:endParaRPr lang="en-US" altLang="ko-KR" sz="20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2000" b="1" dirty="0"/>
              <a:t>사회자 역할</a:t>
            </a:r>
            <a:endParaRPr lang="en-US" altLang="ko-KR" sz="20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음성으로 게임 진행</a:t>
            </a:r>
            <a:endParaRPr lang="en-US" altLang="ko-KR" sz="20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랜덤으로 인원 별 직업 배정</a:t>
            </a:r>
            <a:endParaRPr lang="en-US" altLang="ko-KR" sz="20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적절한 </a:t>
            </a:r>
            <a:r>
              <a:rPr lang="en-US" altLang="ko-KR" sz="2000" b="1" dirty="0"/>
              <a:t>BGM (</a:t>
            </a:r>
            <a:r>
              <a:rPr lang="en-US" altLang="ko-KR" sz="2000" b="1" dirty="0" err="1"/>
              <a:t>BackGround</a:t>
            </a:r>
            <a:r>
              <a:rPr lang="en-US" altLang="ko-KR" sz="2000" b="1" dirty="0"/>
              <a:t> Music) </a:t>
            </a:r>
            <a:r>
              <a:rPr lang="ko-KR" altLang="en-US" sz="2000" b="1" dirty="0"/>
              <a:t>재생</a:t>
            </a:r>
            <a:endParaRPr lang="en-US" altLang="ko-KR" sz="2000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2630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4" cy="27690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72713DB-008C-4356-AD0B-F0C93016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3462" y="2308518"/>
              <a:ext cx="317464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  <p:sp>
        <p:nvSpPr>
          <p:cNvPr id="92" name="말풍선: 타원형 91">
            <a:extLst>
              <a:ext uri="{FF2B5EF4-FFF2-40B4-BE49-F238E27FC236}">
                <a16:creationId xmlns:a16="http://schemas.microsoft.com/office/drawing/2014/main" id="{4665564E-6175-4ED3-8511-18DEFA1BBC85}"/>
              </a:ext>
            </a:extLst>
          </p:cNvPr>
          <p:cNvSpPr/>
          <p:nvPr/>
        </p:nvSpPr>
        <p:spPr>
          <a:xfrm>
            <a:off x="5345568" y="2768320"/>
            <a:ext cx="3566688" cy="815067"/>
          </a:xfrm>
          <a:prstGeom prst="wedgeEllipseCallout">
            <a:avLst>
              <a:gd name="adj1" fmla="val -49067"/>
              <a:gd name="adj2" fmla="val 5799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마피아를 </a:t>
            </a:r>
            <a:r>
              <a:rPr lang="ko-KR" altLang="en-US" b="1" dirty="0" err="1">
                <a:solidFill>
                  <a:schemeClr val="tx1"/>
                </a:solidFill>
              </a:rPr>
              <a:t>선택하겠습니당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69BC741-63B5-4942-BBA4-0D13728B2D8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1666" y="1633182"/>
            <a:ext cx="239480" cy="21776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F5E5F45C-8209-426E-A751-7106618B020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85220" y="1592353"/>
            <a:ext cx="239480" cy="2177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4324C7-7485-41A4-B815-801E6F47DAAC}"/>
              </a:ext>
            </a:extLst>
          </p:cNvPr>
          <p:cNvSpPr txBox="1"/>
          <p:nvPr/>
        </p:nvSpPr>
        <p:spPr>
          <a:xfrm>
            <a:off x="1127237" y="1065355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245E870-7CDC-4A1F-A8DC-CF780DC74831}"/>
              </a:ext>
            </a:extLst>
          </p:cNvPr>
          <p:cNvSpPr txBox="1"/>
          <p:nvPr/>
        </p:nvSpPr>
        <p:spPr>
          <a:xfrm>
            <a:off x="4992496" y="996176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</p:spTree>
    <p:extLst>
      <p:ext uri="{BB962C8B-B14F-4D97-AF65-F5344CB8AC3E}">
        <p14:creationId xmlns:p14="http://schemas.microsoft.com/office/powerpoint/2010/main" val="317203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" grpId="0" animBg="1"/>
      <p:bldP spid="10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4" cy="27690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72713DB-008C-4356-AD0B-F0C93016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3462" y="2308518"/>
              <a:ext cx="317464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  <p:sp>
        <p:nvSpPr>
          <p:cNvPr id="92" name="말풍선: 타원형 91">
            <a:extLst>
              <a:ext uri="{FF2B5EF4-FFF2-40B4-BE49-F238E27FC236}">
                <a16:creationId xmlns:a16="http://schemas.microsoft.com/office/drawing/2014/main" id="{4665564E-6175-4ED3-8511-18DEFA1BBC85}"/>
              </a:ext>
            </a:extLst>
          </p:cNvPr>
          <p:cNvSpPr/>
          <p:nvPr/>
        </p:nvSpPr>
        <p:spPr>
          <a:xfrm>
            <a:off x="5345568" y="2768320"/>
            <a:ext cx="3566688" cy="815067"/>
          </a:xfrm>
          <a:prstGeom prst="wedgeEllipseCallout">
            <a:avLst>
              <a:gd name="adj1" fmla="val -49067"/>
              <a:gd name="adj2" fmla="val 5799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의사를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선택할게영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69BC741-63B5-4942-BBA4-0D13728B2D8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6376" y="5396533"/>
            <a:ext cx="239480" cy="21776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9C63086-81D2-4AAD-A4F5-2960D721ACFD}"/>
              </a:ext>
            </a:extLst>
          </p:cNvPr>
          <p:cNvSpPr txBox="1"/>
          <p:nvPr/>
        </p:nvSpPr>
        <p:spPr>
          <a:xfrm>
            <a:off x="5300583" y="4876252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의사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5ACB37-1463-44EB-AE3E-70D44712F10C}"/>
              </a:ext>
            </a:extLst>
          </p:cNvPr>
          <p:cNvSpPr txBox="1"/>
          <p:nvPr/>
        </p:nvSpPr>
        <p:spPr>
          <a:xfrm>
            <a:off x="1127237" y="1065355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F463B08-2AE3-4A13-ACDA-9E95F28DC169}"/>
              </a:ext>
            </a:extLst>
          </p:cNvPr>
          <p:cNvSpPr txBox="1"/>
          <p:nvPr/>
        </p:nvSpPr>
        <p:spPr>
          <a:xfrm>
            <a:off x="4992496" y="996176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</p:spTree>
    <p:extLst>
      <p:ext uri="{BB962C8B-B14F-4D97-AF65-F5344CB8AC3E}">
        <p14:creationId xmlns:p14="http://schemas.microsoft.com/office/powerpoint/2010/main" val="10692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4" cy="27690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72713DB-008C-4356-AD0B-F0C93016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3462" y="2308518"/>
              <a:ext cx="317464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  <p:sp>
        <p:nvSpPr>
          <p:cNvPr id="92" name="말풍선: 타원형 91">
            <a:extLst>
              <a:ext uri="{FF2B5EF4-FFF2-40B4-BE49-F238E27FC236}">
                <a16:creationId xmlns:a16="http://schemas.microsoft.com/office/drawing/2014/main" id="{4665564E-6175-4ED3-8511-18DEFA1BBC85}"/>
              </a:ext>
            </a:extLst>
          </p:cNvPr>
          <p:cNvSpPr/>
          <p:nvPr/>
        </p:nvSpPr>
        <p:spPr>
          <a:xfrm>
            <a:off x="5345568" y="2768320"/>
            <a:ext cx="3566688" cy="815067"/>
          </a:xfrm>
          <a:prstGeom prst="wedgeEllipseCallout">
            <a:avLst>
              <a:gd name="adj1" fmla="val -49067"/>
              <a:gd name="adj2" fmla="val 5799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경찰은 너야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69BC741-63B5-4942-BBA4-0D13728B2D8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3702" y="5394887"/>
            <a:ext cx="239480" cy="21776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C9D2F7D-C775-4CE3-8513-358009DE307B}"/>
              </a:ext>
            </a:extLst>
          </p:cNvPr>
          <p:cNvSpPr txBox="1"/>
          <p:nvPr/>
        </p:nvSpPr>
        <p:spPr>
          <a:xfrm>
            <a:off x="1127237" y="1065355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6FBE48-5868-4D02-97A2-6C837B154E8A}"/>
              </a:ext>
            </a:extLst>
          </p:cNvPr>
          <p:cNvSpPr txBox="1"/>
          <p:nvPr/>
        </p:nvSpPr>
        <p:spPr>
          <a:xfrm>
            <a:off x="4992496" y="996176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F58BCF-EE1D-472A-B6E8-EEF1CA8DE8DD}"/>
              </a:ext>
            </a:extLst>
          </p:cNvPr>
          <p:cNvSpPr txBox="1"/>
          <p:nvPr/>
        </p:nvSpPr>
        <p:spPr>
          <a:xfrm>
            <a:off x="5300583" y="4876252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의사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CA7D22F-C5B5-487C-B778-F947395546D9}"/>
              </a:ext>
            </a:extLst>
          </p:cNvPr>
          <p:cNvSpPr txBox="1"/>
          <p:nvPr/>
        </p:nvSpPr>
        <p:spPr>
          <a:xfrm>
            <a:off x="7310712" y="4865583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</a:rPr>
              <a:t>경찰</a:t>
            </a:r>
          </a:p>
        </p:txBody>
      </p:sp>
    </p:spTree>
    <p:extLst>
      <p:ext uri="{BB962C8B-B14F-4D97-AF65-F5344CB8AC3E}">
        <p14:creationId xmlns:p14="http://schemas.microsoft.com/office/powerpoint/2010/main" val="17291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ko-KR" altLang="en-US" sz="6000" dirty="0" err="1"/>
              <a:t>지뢰찾기</a:t>
            </a:r>
            <a:br>
              <a:rPr lang="en-US" altLang="ko-KR" sz="6000" dirty="0"/>
            </a:br>
            <a:r>
              <a:rPr lang="en-US" altLang="ko-KR" sz="3200" dirty="0"/>
              <a:t>(</a:t>
            </a:r>
            <a:r>
              <a:rPr lang="ko-KR" altLang="en-US" sz="3200" dirty="0"/>
              <a:t>서브 아이디어</a:t>
            </a:r>
            <a:r>
              <a:rPr lang="en-US" altLang="ko-KR" sz="3200" dirty="0"/>
              <a:t>)</a:t>
            </a:r>
            <a:endParaRPr lang="en-US" altLang="ko-KR" sz="6000" b="0" dirty="0"/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BC3B4-9094-4FA7-8F33-A55B063C1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9"/>
          <a:stretch/>
        </p:blipFill>
        <p:spPr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653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4" cy="27690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72713DB-008C-4356-AD0B-F0C93016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3462" y="2308518"/>
              <a:ext cx="317464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  <p:sp>
        <p:nvSpPr>
          <p:cNvPr id="92" name="말풍선: 타원형 91">
            <a:extLst>
              <a:ext uri="{FF2B5EF4-FFF2-40B4-BE49-F238E27FC236}">
                <a16:creationId xmlns:a16="http://schemas.microsoft.com/office/drawing/2014/main" id="{4665564E-6175-4ED3-8511-18DEFA1BBC85}"/>
              </a:ext>
            </a:extLst>
          </p:cNvPr>
          <p:cNvSpPr/>
          <p:nvPr/>
        </p:nvSpPr>
        <p:spPr>
          <a:xfrm>
            <a:off x="5345568" y="2768320"/>
            <a:ext cx="3566688" cy="815067"/>
          </a:xfrm>
          <a:prstGeom prst="wedgeEllipseCallout">
            <a:avLst>
              <a:gd name="adj1" fmla="val -49067"/>
              <a:gd name="adj2" fmla="val 5799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밤이 되었습니다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C64279D-8BA7-41BA-9DA0-09D092F0F18D}"/>
              </a:ext>
            </a:extLst>
          </p:cNvPr>
          <p:cNvSpPr txBox="1"/>
          <p:nvPr/>
        </p:nvSpPr>
        <p:spPr>
          <a:xfrm>
            <a:off x="1127237" y="1065355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C32EE1-0D82-463B-8127-C825FEF0EC1C}"/>
              </a:ext>
            </a:extLst>
          </p:cNvPr>
          <p:cNvSpPr txBox="1"/>
          <p:nvPr/>
        </p:nvSpPr>
        <p:spPr>
          <a:xfrm>
            <a:off x="4992496" y="996176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FD4B0EE-7380-4567-91CF-8F0B61B76C55}"/>
              </a:ext>
            </a:extLst>
          </p:cNvPr>
          <p:cNvSpPr txBox="1"/>
          <p:nvPr/>
        </p:nvSpPr>
        <p:spPr>
          <a:xfrm>
            <a:off x="5300583" y="4876252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의사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F243D09-6F4D-470E-9A13-9CB9DBD109BE}"/>
              </a:ext>
            </a:extLst>
          </p:cNvPr>
          <p:cNvSpPr txBox="1"/>
          <p:nvPr/>
        </p:nvSpPr>
        <p:spPr>
          <a:xfrm>
            <a:off x="7310712" y="4865583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</a:rPr>
              <a:t>경찰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B625F6-65E1-4FA3-A9F7-D80481F33EF8}"/>
              </a:ext>
            </a:extLst>
          </p:cNvPr>
          <p:cNvSpPr txBox="1"/>
          <p:nvPr/>
        </p:nvSpPr>
        <p:spPr>
          <a:xfrm flipH="1">
            <a:off x="1177248" y="2845615"/>
            <a:ext cx="2615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♬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긴장감 넘치는 노래</a:t>
            </a:r>
            <a:r>
              <a:rPr lang="en-US" altLang="ko-KR" sz="1600" b="1" dirty="0"/>
              <a:t>) ~</a:t>
            </a:r>
            <a:r>
              <a:rPr lang="ko-KR" altLang="en-US" sz="1600" b="1" dirty="0"/>
              <a:t>♬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320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4" cy="27690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72713DB-008C-4356-AD0B-F0C93016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3462" y="2308518"/>
              <a:ext cx="317464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  <p:sp>
        <p:nvSpPr>
          <p:cNvPr id="92" name="말풍선: 타원형 91">
            <a:extLst>
              <a:ext uri="{FF2B5EF4-FFF2-40B4-BE49-F238E27FC236}">
                <a16:creationId xmlns:a16="http://schemas.microsoft.com/office/drawing/2014/main" id="{4665564E-6175-4ED3-8511-18DEFA1BBC85}"/>
              </a:ext>
            </a:extLst>
          </p:cNvPr>
          <p:cNvSpPr/>
          <p:nvPr/>
        </p:nvSpPr>
        <p:spPr>
          <a:xfrm>
            <a:off x="5345568" y="2768320"/>
            <a:ext cx="3566688" cy="815067"/>
          </a:xfrm>
          <a:prstGeom prst="wedgeEllipseCallout">
            <a:avLst>
              <a:gd name="adj1" fmla="val -49067"/>
              <a:gd name="adj2" fmla="val 5799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마피아는 고개를 들고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죽일 사람을 선택해주세용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BCB680C5-96C1-4E20-9315-C38F3EA9ED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-3960" r="67732" b="51418"/>
          <a:stretch/>
        </p:blipFill>
        <p:spPr>
          <a:xfrm>
            <a:off x="1393674" y="1947388"/>
            <a:ext cx="201419" cy="18700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205166F7-36BF-4F0C-B2CC-B5E71D77608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-3960" r="67732" b="51418"/>
          <a:stretch/>
        </p:blipFill>
        <p:spPr>
          <a:xfrm>
            <a:off x="5179905" y="1906438"/>
            <a:ext cx="201419" cy="1870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9050E891-8622-43D3-BA81-8683A828D711}"/>
              </a:ext>
            </a:extLst>
          </p:cNvPr>
          <p:cNvSpPr txBox="1"/>
          <p:nvPr/>
        </p:nvSpPr>
        <p:spPr>
          <a:xfrm>
            <a:off x="1127237" y="1065355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CA032E-DA3E-419C-A13C-0C3001E64660}"/>
              </a:ext>
            </a:extLst>
          </p:cNvPr>
          <p:cNvSpPr txBox="1"/>
          <p:nvPr/>
        </p:nvSpPr>
        <p:spPr>
          <a:xfrm>
            <a:off x="4992496" y="996176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8D89C3-55C7-4052-9FC8-16F8DE8694CA}"/>
              </a:ext>
            </a:extLst>
          </p:cNvPr>
          <p:cNvSpPr txBox="1"/>
          <p:nvPr/>
        </p:nvSpPr>
        <p:spPr>
          <a:xfrm>
            <a:off x="5300583" y="4876252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의사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BFE34B8-5192-4185-BE75-DFC229314BB6}"/>
              </a:ext>
            </a:extLst>
          </p:cNvPr>
          <p:cNvSpPr txBox="1"/>
          <p:nvPr/>
        </p:nvSpPr>
        <p:spPr>
          <a:xfrm>
            <a:off x="7310712" y="4865583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</a:rPr>
              <a:t>경찰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BC4A615-6F65-4057-99EA-059FADB4AD9B}"/>
              </a:ext>
            </a:extLst>
          </p:cNvPr>
          <p:cNvSpPr txBox="1"/>
          <p:nvPr/>
        </p:nvSpPr>
        <p:spPr>
          <a:xfrm flipH="1">
            <a:off x="1177248" y="2845615"/>
            <a:ext cx="2615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♬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긴장감 넘치는 노래</a:t>
            </a:r>
            <a:r>
              <a:rPr lang="en-US" altLang="ko-KR" sz="1600" b="1" dirty="0"/>
              <a:t>) ~</a:t>
            </a:r>
            <a:r>
              <a:rPr lang="ko-KR" altLang="en-US" sz="1600" b="1" dirty="0"/>
              <a:t>♬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9010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4" cy="27690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72713DB-008C-4356-AD0B-F0C93016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3462" y="2308518"/>
              <a:ext cx="317464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  <p:sp>
        <p:nvSpPr>
          <p:cNvPr id="92" name="말풍선: 타원형 91">
            <a:extLst>
              <a:ext uri="{FF2B5EF4-FFF2-40B4-BE49-F238E27FC236}">
                <a16:creationId xmlns:a16="http://schemas.microsoft.com/office/drawing/2014/main" id="{4665564E-6175-4ED3-8511-18DEFA1BBC85}"/>
              </a:ext>
            </a:extLst>
          </p:cNvPr>
          <p:cNvSpPr/>
          <p:nvPr/>
        </p:nvSpPr>
        <p:spPr>
          <a:xfrm>
            <a:off x="5345568" y="2768320"/>
            <a:ext cx="3566688" cy="815067"/>
          </a:xfrm>
          <a:prstGeom prst="wedgeEllipseCallout">
            <a:avLst>
              <a:gd name="adj1" fmla="val -49067"/>
              <a:gd name="adj2" fmla="val 5799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이제 고개 숙이시구요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050E891-8622-43D3-BA81-8683A828D711}"/>
              </a:ext>
            </a:extLst>
          </p:cNvPr>
          <p:cNvSpPr txBox="1"/>
          <p:nvPr/>
        </p:nvSpPr>
        <p:spPr>
          <a:xfrm>
            <a:off x="1127237" y="1065355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CA032E-DA3E-419C-A13C-0C3001E64660}"/>
              </a:ext>
            </a:extLst>
          </p:cNvPr>
          <p:cNvSpPr txBox="1"/>
          <p:nvPr/>
        </p:nvSpPr>
        <p:spPr>
          <a:xfrm>
            <a:off x="4992496" y="996176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8D89C3-55C7-4052-9FC8-16F8DE8694CA}"/>
              </a:ext>
            </a:extLst>
          </p:cNvPr>
          <p:cNvSpPr txBox="1"/>
          <p:nvPr/>
        </p:nvSpPr>
        <p:spPr>
          <a:xfrm>
            <a:off x="5300583" y="4876252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의사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BFE34B8-5192-4185-BE75-DFC229314BB6}"/>
              </a:ext>
            </a:extLst>
          </p:cNvPr>
          <p:cNvSpPr txBox="1"/>
          <p:nvPr/>
        </p:nvSpPr>
        <p:spPr>
          <a:xfrm>
            <a:off x="7310712" y="4865583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</a:rPr>
              <a:t>경찰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20951EB-D88E-4538-BA9E-5C95F1AE90AD}"/>
              </a:ext>
            </a:extLst>
          </p:cNvPr>
          <p:cNvSpPr txBox="1"/>
          <p:nvPr/>
        </p:nvSpPr>
        <p:spPr>
          <a:xfrm flipH="1">
            <a:off x="1177248" y="2851402"/>
            <a:ext cx="2615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♬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긴장감 넘치는 노래</a:t>
            </a:r>
            <a:r>
              <a:rPr lang="en-US" altLang="ko-KR" sz="1600" b="1" dirty="0"/>
              <a:t>) ~</a:t>
            </a:r>
            <a:r>
              <a:rPr lang="ko-KR" altLang="en-US" sz="1600" b="1" dirty="0"/>
              <a:t>♬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98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4" cy="27690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72713DB-008C-4356-AD0B-F0C93016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3462" y="2308518"/>
              <a:ext cx="317464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  <p:sp>
        <p:nvSpPr>
          <p:cNvPr id="92" name="말풍선: 타원형 91">
            <a:extLst>
              <a:ext uri="{FF2B5EF4-FFF2-40B4-BE49-F238E27FC236}">
                <a16:creationId xmlns:a16="http://schemas.microsoft.com/office/drawing/2014/main" id="{4665564E-6175-4ED3-8511-18DEFA1BBC85}"/>
              </a:ext>
            </a:extLst>
          </p:cNvPr>
          <p:cNvSpPr/>
          <p:nvPr/>
        </p:nvSpPr>
        <p:spPr>
          <a:xfrm>
            <a:off x="5345568" y="2768320"/>
            <a:ext cx="3566688" cy="815067"/>
          </a:xfrm>
          <a:prstGeom prst="wedgeEllipseCallout">
            <a:avLst>
              <a:gd name="adj1" fmla="val -49067"/>
              <a:gd name="adj2" fmla="val 5799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의사는 고개를 들고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치료할 사람을 선택해유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BCB680C5-96C1-4E20-9315-C38F3EA9ED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-3960" r="67732" b="51418"/>
          <a:stretch/>
        </p:blipFill>
        <p:spPr>
          <a:xfrm>
            <a:off x="5614200" y="5906036"/>
            <a:ext cx="201419" cy="1870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9050E891-8622-43D3-BA81-8683A828D711}"/>
              </a:ext>
            </a:extLst>
          </p:cNvPr>
          <p:cNvSpPr txBox="1"/>
          <p:nvPr/>
        </p:nvSpPr>
        <p:spPr>
          <a:xfrm>
            <a:off x="1127237" y="1065355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CA032E-DA3E-419C-A13C-0C3001E64660}"/>
              </a:ext>
            </a:extLst>
          </p:cNvPr>
          <p:cNvSpPr txBox="1"/>
          <p:nvPr/>
        </p:nvSpPr>
        <p:spPr>
          <a:xfrm>
            <a:off x="4992496" y="996176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8D89C3-55C7-4052-9FC8-16F8DE8694CA}"/>
              </a:ext>
            </a:extLst>
          </p:cNvPr>
          <p:cNvSpPr txBox="1"/>
          <p:nvPr/>
        </p:nvSpPr>
        <p:spPr>
          <a:xfrm>
            <a:off x="5300583" y="4876252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의사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BFE34B8-5192-4185-BE75-DFC229314BB6}"/>
              </a:ext>
            </a:extLst>
          </p:cNvPr>
          <p:cNvSpPr txBox="1"/>
          <p:nvPr/>
        </p:nvSpPr>
        <p:spPr>
          <a:xfrm>
            <a:off x="7310712" y="4865583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</a:rPr>
              <a:t>경찰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C723193-FC20-4F02-B86C-85E3B300BA44}"/>
              </a:ext>
            </a:extLst>
          </p:cNvPr>
          <p:cNvSpPr txBox="1"/>
          <p:nvPr/>
        </p:nvSpPr>
        <p:spPr>
          <a:xfrm flipH="1">
            <a:off x="1177248" y="2845615"/>
            <a:ext cx="2615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♬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긴장감 넘치는 노래</a:t>
            </a:r>
            <a:r>
              <a:rPr lang="en-US" altLang="ko-KR" sz="1600" b="1" dirty="0"/>
              <a:t>) ~</a:t>
            </a:r>
            <a:r>
              <a:rPr lang="ko-KR" altLang="en-US" sz="1600" b="1" dirty="0"/>
              <a:t>♬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4193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4" cy="27690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72713DB-008C-4356-AD0B-F0C93016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3462" y="2308518"/>
              <a:ext cx="317464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  <p:sp>
        <p:nvSpPr>
          <p:cNvPr id="92" name="말풍선: 타원형 91">
            <a:extLst>
              <a:ext uri="{FF2B5EF4-FFF2-40B4-BE49-F238E27FC236}">
                <a16:creationId xmlns:a16="http://schemas.microsoft.com/office/drawing/2014/main" id="{4665564E-6175-4ED3-8511-18DEFA1BBC85}"/>
              </a:ext>
            </a:extLst>
          </p:cNvPr>
          <p:cNvSpPr/>
          <p:nvPr/>
        </p:nvSpPr>
        <p:spPr>
          <a:xfrm>
            <a:off x="5345568" y="2768320"/>
            <a:ext cx="3566688" cy="815067"/>
          </a:xfrm>
          <a:prstGeom prst="wedgeEllipseCallout">
            <a:avLst>
              <a:gd name="adj1" fmla="val -49067"/>
              <a:gd name="adj2" fmla="val 5799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낮이 되었습니다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050E891-8622-43D3-BA81-8683A828D711}"/>
              </a:ext>
            </a:extLst>
          </p:cNvPr>
          <p:cNvSpPr txBox="1"/>
          <p:nvPr/>
        </p:nvSpPr>
        <p:spPr>
          <a:xfrm>
            <a:off x="1127237" y="1065355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CA032E-DA3E-419C-A13C-0C3001E64660}"/>
              </a:ext>
            </a:extLst>
          </p:cNvPr>
          <p:cNvSpPr txBox="1"/>
          <p:nvPr/>
        </p:nvSpPr>
        <p:spPr>
          <a:xfrm>
            <a:off x="4992496" y="996176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8D89C3-55C7-4052-9FC8-16F8DE8694CA}"/>
              </a:ext>
            </a:extLst>
          </p:cNvPr>
          <p:cNvSpPr txBox="1"/>
          <p:nvPr/>
        </p:nvSpPr>
        <p:spPr>
          <a:xfrm>
            <a:off x="5300583" y="4876252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의사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BFE34B8-5192-4185-BE75-DFC229314BB6}"/>
              </a:ext>
            </a:extLst>
          </p:cNvPr>
          <p:cNvSpPr txBox="1"/>
          <p:nvPr/>
        </p:nvSpPr>
        <p:spPr>
          <a:xfrm>
            <a:off x="7310712" y="4865583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</a:rPr>
              <a:t>경찰</a:t>
            </a:r>
          </a:p>
        </p:txBody>
      </p:sp>
    </p:spTree>
    <p:extLst>
      <p:ext uri="{BB962C8B-B14F-4D97-AF65-F5344CB8AC3E}">
        <p14:creationId xmlns:p14="http://schemas.microsoft.com/office/powerpoint/2010/main" val="77994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0C495B-E886-4965-9012-40B99B69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0" y="384381"/>
            <a:ext cx="1424168" cy="1801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12F38-B0DB-47A2-96C6-CFCF2089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7" y="384381"/>
            <a:ext cx="1008152" cy="1868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B3A179-7054-4864-A18D-ECD4CFD7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4" y="4238250"/>
            <a:ext cx="1320092" cy="20168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61D5B9-9C0A-4251-97B5-3916CC6CB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26" y="504169"/>
            <a:ext cx="1604285" cy="1748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D4D29-14B4-4D59-9DAB-8C56D7515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75" y="4387092"/>
            <a:ext cx="1105354" cy="186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7E5177-D63F-4494-944C-BD36C93D4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181" y="4517233"/>
            <a:ext cx="1947058" cy="14589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61F647-1FF7-47CF-88F9-DFBB623B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222" y="4631370"/>
            <a:ext cx="1764866" cy="1458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B0C99E-BA02-47A4-A6DA-7FB9F329D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172" y="678392"/>
            <a:ext cx="1795224" cy="157403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2EA4E-9350-4101-ABCA-4E48740FEA29}"/>
              </a:ext>
            </a:extLst>
          </p:cNvPr>
          <p:cNvGrpSpPr/>
          <p:nvPr/>
        </p:nvGrpSpPr>
        <p:grpSpPr>
          <a:xfrm>
            <a:off x="1111860" y="1570776"/>
            <a:ext cx="1008153" cy="1035433"/>
            <a:chOff x="885894" y="2240202"/>
            <a:chExt cx="1336445" cy="13166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5BC41C-86D2-436B-A4B1-DC5C8E8F22B3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97893A8-7690-46EF-ABB2-99B6174EF96A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E88B7D-263D-4AE3-80F6-4E74D2CB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8B69A8D-0347-449A-810A-936272B43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BFA7963-5374-4975-8597-2438C95A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4" cy="27690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72713DB-008C-4356-AD0B-F0C93016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3462" y="2308518"/>
              <a:ext cx="317464" cy="2769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1FAE4EB-60D5-4138-A36D-89FA75A45203}"/>
              </a:ext>
            </a:extLst>
          </p:cNvPr>
          <p:cNvGrpSpPr/>
          <p:nvPr/>
        </p:nvGrpSpPr>
        <p:grpSpPr>
          <a:xfrm>
            <a:off x="2883455" y="1582050"/>
            <a:ext cx="1008153" cy="1035433"/>
            <a:chOff x="885894" y="2240202"/>
            <a:chExt cx="1336445" cy="131662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EA957E-9ECE-4566-81C5-53F13D1D0C81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5697CC-9145-409E-A65C-2337D6163950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3750B-CE7F-4AF0-ABBD-79DC4F43A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24D0F73-F32D-4592-8B3A-D499DBD84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DD187B2-3691-40C2-B7C1-C79C593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4BD7E1-1218-4DC3-9CD4-253529662E0B}"/>
              </a:ext>
            </a:extLst>
          </p:cNvPr>
          <p:cNvGrpSpPr/>
          <p:nvPr/>
        </p:nvGrpSpPr>
        <p:grpSpPr>
          <a:xfrm>
            <a:off x="4897472" y="1529964"/>
            <a:ext cx="1008153" cy="1035433"/>
            <a:chOff x="885894" y="2240202"/>
            <a:chExt cx="1336445" cy="131662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21045E1-A0D5-4025-BBC9-EE47D9D4AFA4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2C18C90-D6B0-4DA2-ABE3-4A9C46CDE8B2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12C16A2-5AAA-4A6D-9135-092B165F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0758618F-330C-45F1-B3BD-7C566937F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BDE405-F82A-47BD-9B8B-87112CA02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155F2-993D-4B7B-8813-3D9E2B8C5EB9}"/>
              </a:ext>
            </a:extLst>
          </p:cNvPr>
          <p:cNvGrpSpPr/>
          <p:nvPr/>
        </p:nvGrpSpPr>
        <p:grpSpPr>
          <a:xfrm>
            <a:off x="7022707" y="1524953"/>
            <a:ext cx="1008153" cy="1035433"/>
            <a:chOff x="885894" y="2240202"/>
            <a:chExt cx="1336445" cy="131662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EE525E-1D48-4C75-ADE3-0E1ED85422D9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6D24927-D31B-42FA-B539-D1B12D8E81B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45447AA-65EB-42E4-97E4-C9EB9DA39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5B48391-F526-4980-8E9D-AF1828AE6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378E24-610D-433B-A563-4E0935BB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11A4865-289F-433E-B6CA-A4B94147F6DA}"/>
              </a:ext>
            </a:extLst>
          </p:cNvPr>
          <p:cNvGrpSpPr/>
          <p:nvPr/>
        </p:nvGrpSpPr>
        <p:grpSpPr>
          <a:xfrm>
            <a:off x="5139237" y="5318462"/>
            <a:ext cx="1008153" cy="1035433"/>
            <a:chOff x="885894" y="2240202"/>
            <a:chExt cx="1336445" cy="131662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EE92BC0-6052-46F6-91B0-838688C9F62D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C5974D4-3B7E-43D1-B77E-D03281D702AF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17739C35-7071-44CD-B799-97026CAF7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E1BB4B41-19F6-44D7-850E-7C2ACABB9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9B832BBB-0333-460E-B5B6-AA45D626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60CD2E4-E4D3-48DE-8742-FC458C8B72DE}"/>
              </a:ext>
            </a:extLst>
          </p:cNvPr>
          <p:cNvGrpSpPr/>
          <p:nvPr/>
        </p:nvGrpSpPr>
        <p:grpSpPr>
          <a:xfrm>
            <a:off x="7141591" y="5318462"/>
            <a:ext cx="1008153" cy="1035433"/>
            <a:chOff x="885894" y="2240202"/>
            <a:chExt cx="1336445" cy="1316620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A5FCE7-9B56-4278-A97D-C58329899AF7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FF0024-AC39-4BB8-9C7A-2C8A964A4327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9E01054-D4F7-49DA-A849-9C181584B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464BEA3-41FA-4890-A490-C3B3E7843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74A23D6-76EB-487F-8679-DB2C9883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0B4CF7-DEE4-4D75-ADBF-75498046FF0B}"/>
              </a:ext>
            </a:extLst>
          </p:cNvPr>
          <p:cNvGrpSpPr/>
          <p:nvPr/>
        </p:nvGrpSpPr>
        <p:grpSpPr>
          <a:xfrm>
            <a:off x="1061751" y="5318462"/>
            <a:ext cx="1008153" cy="1035433"/>
            <a:chOff x="885894" y="2240202"/>
            <a:chExt cx="1336445" cy="131662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091A167-49D6-4569-8DFF-EFF70AEF171A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BCEFD7A-89C7-47DF-A91A-8D6CEBC98B4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6B9C480-26B8-499F-8290-CB6E223F4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8C2BC65-7CFA-4506-989D-223B08D5E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A0C45E8-5A18-49FF-9AD8-1077A14D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14AB9EC-8179-4A05-A6B7-3CEBE75CBB1D}"/>
              </a:ext>
            </a:extLst>
          </p:cNvPr>
          <p:cNvGrpSpPr/>
          <p:nvPr/>
        </p:nvGrpSpPr>
        <p:grpSpPr>
          <a:xfrm>
            <a:off x="2981141" y="5344974"/>
            <a:ext cx="1008153" cy="1035433"/>
            <a:chOff x="885894" y="2240202"/>
            <a:chExt cx="1336445" cy="1316620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B0F4F-0288-4251-8182-809FFBD17D70}"/>
                </a:ext>
              </a:extLst>
            </p:cNvPr>
            <p:cNvSpPr/>
            <p:nvPr/>
          </p:nvSpPr>
          <p:spPr>
            <a:xfrm>
              <a:off x="885894" y="2240202"/>
              <a:ext cx="1336445" cy="131662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5A8267-A661-4175-9889-2750199B8D63}"/>
                </a:ext>
              </a:extLst>
            </p:cNvPr>
            <p:cNvGrpSpPr/>
            <p:nvPr/>
          </p:nvGrpSpPr>
          <p:grpSpPr>
            <a:xfrm>
              <a:off x="1039001" y="2720524"/>
              <a:ext cx="1009717" cy="508814"/>
              <a:chOff x="4572000" y="3974089"/>
              <a:chExt cx="2648438" cy="13335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0B51C04C-F5DC-49E3-886D-8C154CEB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3974089"/>
                <a:ext cx="2009775" cy="13335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42634E1F-B4BC-4225-B471-E027E9B77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0663" y="3974089"/>
                <a:ext cx="2009775" cy="1333500"/>
              </a:xfrm>
              <a:prstGeom prst="rect">
                <a:avLst/>
              </a:prstGeom>
            </p:spPr>
          </p:pic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CA1288D-3991-4B79-94F1-1FE8718A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6520" y="2321614"/>
              <a:ext cx="317463" cy="27690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EC5E6A9-7FD8-4E4F-960D-CF4EC7FE743B}"/>
              </a:ext>
            </a:extLst>
          </p:cNvPr>
          <p:cNvSpPr txBox="1"/>
          <p:nvPr/>
        </p:nvSpPr>
        <p:spPr>
          <a:xfrm>
            <a:off x="1484114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87A317-9409-4485-A69A-77255E09935D}"/>
              </a:ext>
            </a:extLst>
          </p:cNvPr>
          <p:cNvSpPr txBox="1"/>
          <p:nvPr/>
        </p:nvSpPr>
        <p:spPr>
          <a:xfrm>
            <a:off x="3253648" y="2281794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C3D159-F0A8-4B0A-8103-422CC970D8F3}"/>
              </a:ext>
            </a:extLst>
          </p:cNvPr>
          <p:cNvSpPr txBox="1"/>
          <p:nvPr/>
        </p:nvSpPr>
        <p:spPr>
          <a:xfrm>
            <a:off x="5280615" y="2239731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934E2-0EAC-4CFC-9A36-C6A2A795172E}"/>
              </a:ext>
            </a:extLst>
          </p:cNvPr>
          <p:cNvSpPr txBox="1"/>
          <p:nvPr/>
        </p:nvSpPr>
        <p:spPr>
          <a:xfrm>
            <a:off x="7399813" y="2252428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D539A6F-B054-4631-BD87-FBC61D622C36}"/>
              </a:ext>
            </a:extLst>
          </p:cNvPr>
          <p:cNvSpPr txBox="1"/>
          <p:nvPr/>
        </p:nvSpPr>
        <p:spPr>
          <a:xfrm>
            <a:off x="1433284" y="6038409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18B54A-CB0D-490F-817E-735C50D63256}"/>
              </a:ext>
            </a:extLst>
          </p:cNvPr>
          <p:cNvSpPr txBox="1"/>
          <p:nvPr/>
        </p:nvSpPr>
        <p:spPr>
          <a:xfrm>
            <a:off x="3353044" y="607263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F77748-1620-4B73-A266-688C41202793}"/>
              </a:ext>
            </a:extLst>
          </p:cNvPr>
          <p:cNvSpPr txBox="1"/>
          <p:nvPr/>
        </p:nvSpPr>
        <p:spPr>
          <a:xfrm>
            <a:off x="5526479" y="602960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6A62A0-05EC-407E-BA53-D0B7BE9929B5}"/>
              </a:ext>
            </a:extLst>
          </p:cNvPr>
          <p:cNvSpPr txBox="1"/>
          <p:nvPr/>
        </p:nvSpPr>
        <p:spPr>
          <a:xfrm>
            <a:off x="7530376" y="6021002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</a:t>
            </a:r>
            <a:endParaRPr lang="ko-KR" altLang="en-US" sz="1400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627BBF23-7798-44C1-A176-11A515AFB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366" y="2706694"/>
            <a:ext cx="1229267" cy="1587328"/>
          </a:xfrm>
          <a:prstGeom prst="rect">
            <a:avLst/>
          </a:prstGeom>
        </p:spPr>
      </p:pic>
      <p:sp>
        <p:nvSpPr>
          <p:cNvPr id="92" name="말풍선: 타원형 91">
            <a:extLst>
              <a:ext uri="{FF2B5EF4-FFF2-40B4-BE49-F238E27FC236}">
                <a16:creationId xmlns:a16="http://schemas.microsoft.com/office/drawing/2014/main" id="{4665564E-6175-4ED3-8511-18DEFA1BBC85}"/>
              </a:ext>
            </a:extLst>
          </p:cNvPr>
          <p:cNvSpPr/>
          <p:nvPr/>
        </p:nvSpPr>
        <p:spPr>
          <a:xfrm>
            <a:off x="5345568" y="2768320"/>
            <a:ext cx="3566688" cy="815067"/>
          </a:xfrm>
          <a:prstGeom prst="wedgeEllipseCallout">
            <a:avLst>
              <a:gd name="adj1" fmla="val -49067"/>
              <a:gd name="adj2" fmla="val 5799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마피아로 인해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</a:rPr>
              <a:t>번이 죽었습니다 </a:t>
            </a:r>
            <a:r>
              <a:rPr lang="ko-KR" altLang="en-US" sz="1600" b="1" dirty="0" err="1">
                <a:solidFill>
                  <a:schemeClr val="tx1"/>
                </a:solidFill>
              </a:rPr>
              <a:t>ㅠ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050E891-8622-43D3-BA81-8683A828D711}"/>
              </a:ext>
            </a:extLst>
          </p:cNvPr>
          <p:cNvSpPr txBox="1"/>
          <p:nvPr/>
        </p:nvSpPr>
        <p:spPr>
          <a:xfrm>
            <a:off x="1127237" y="1065355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CA032E-DA3E-419C-A13C-0C3001E64660}"/>
              </a:ext>
            </a:extLst>
          </p:cNvPr>
          <p:cNvSpPr txBox="1"/>
          <p:nvPr/>
        </p:nvSpPr>
        <p:spPr>
          <a:xfrm>
            <a:off x="4992496" y="996176"/>
            <a:ext cx="8771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마피아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8D89C3-55C7-4052-9FC8-16F8DE8694CA}"/>
              </a:ext>
            </a:extLst>
          </p:cNvPr>
          <p:cNvSpPr txBox="1"/>
          <p:nvPr/>
        </p:nvSpPr>
        <p:spPr>
          <a:xfrm>
            <a:off x="5300583" y="4876252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의사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BFE34B8-5192-4185-BE75-DFC229314BB6}"/>
              </a:ext>
            </a:extLst>
          </p:cNvPr>
          <p:cNvSpPr txBox="1"/>
          <p:nvPr/>
        </p:nvSpPr>
        <p:spPr>
          <a:xfrm>
            <a:off x="7310712" y="4865583"/>
            <a:ext cx="6854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92D050"/>
                </a:solidFill>
              </a:rPr>
              <a:t>경찰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EE640-DF8E-4186-87E9-CC02364018FA}"/>
              </a:ext>
            </a:extLst>
          </p:cNvPr>
          <p:cNvSpPr txBox="1"/>
          <p:nvPr/>
        </p:nvSpPr>
        <p:spPr>
          <a:xfrm flipH="1">
            <a:off x="93330" y="2842273"/>
            <a:ext cx="395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♬ 잘 가요</a:t>
            </a:r>
            <a:r>
              <a:rPr lang="en-US" altLang="ko-KR" sz="1600" b="1" dirty="0"/>
              <a:t>~ </a:t>
            </a:r>
            <a:r>
              <a:rPr lang="ko-KR" altLang="en-US" sz="1600" b="1" dirty="0"/>
              <a:t>내 사랑</a:t>
            </a:r>
            <a:r>
              <a:rPr lang="en-US" altLang="ko-KR" sz="1600" b="1" dirty="0"/>
              <a:t>~</a:t>
            </a:r>
            <a:r>
              <a:rPr lang="ko-KR" altLang="en-US" sz="1600" b="1" dirty="0"/>
              <a:t> 이젠 </a:t>
            </a:r>
            <a:r>
              <a:rPr lang="ko-KR" altLang="en-US" sz="1600" b="1" dirty="0" err="1"/>
              <a:t>보내줄게요</a:t>
            </a:r>
            <a:r>
              <a:rPr lang="en-US" altLang="ko-KR" sz="1600" b="1" dirty="0"/>
              <a:t>~</a:t>
            </a:r>
            <a:r>
              <a:rPr lang="ko-KR" altLang="en-US" sz="1600" b="1" dirty="0"/>
              <a:t>♬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7778E4E9-5E16-4258-854A-3C3890C99C4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6659" r="1205"/>
          <a:stretch/>
        </p:blipFill>
        <p:spPr>
          <a:xfrm>
            <a:off x="3982872" y="1703852"/>
            <a:ext cx="488349" cy="73113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105038B1-24EE-4959-B401-ADD726857D2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56" r="74986"/>
          <a:stretch/>
        </p:blipFill>
        <p:spPr>
          <a:xfrm>
            <a:off x="2360567" y="1770751"/>
            <a:ext cx="397601" cy="6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92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76BD15-225C-4D8A-A8A7-42E3E7D6B7A6}"/>
              </a:ext>
            </a:extLst>
          </p:cNvPr>
          <p:cNvSpPr txBox="1"/>
          <p:nvPr/>
        </p:nvSpPr>
        <p:spPr>
          <a:xfrm>
            <a:off x="326985" y="1558832"/>
            <a:ext cx="8490030" cy="325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중앙 제어기와 단말기를 이용해 </a:t>
            </a:r>
            <a:r>
              <a:rPr lang="en-US" altLang="ko-KR" sz="2800" b="1" dirty="0"/>
              <a:t>,</a:t>
            </a:r>
            <a:br>
              <a:rPr lang="en-US" altLang="ko-KR" sz="2800" b="1" dirty="0"/>
            </a:br>
            <a:r>
              <a:rPr lang="ko-KR" altLang="en-US" sz="2800" b="1" dirty="0"/>
              <a:t>여러 종류의 직업을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실제 마피아에서도 구현 가능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>
              <a:lnSpc>
                <a:spcPct val="150000"/>
              </a:lnSpc>
            </a:pP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여러가지 콘텐츠 생성 가능성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00899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4B1B8-BAE7-44B2-BF38-F4F4DAC2FE62}"/>
              </a:ext>
            </a:extLst>
          </p:cNvPr>
          <p:cNvSpPr txBox="1"/>
          <p:nvPr/>
        </p:nvSpPr>
        <p:spPr>
          <a:xfrm>
            <a:off x="1872204" y="2767280"/>
            <a:ext cx="5399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4804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6E1475-DCD8-4326-979B-B987DC1949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지뢰찾기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6D02C6-C1E6-4AC7-AAE8-DAFE834D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8" y="1618172"/>
            <a:ext cx="6870023" cy="43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5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39C9F1-B0FB-4E2B-8724-182D7CE9DA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기존의 </a:t>
            </a:r>
            <a:r>
              <a:rPr lang="ko-KR" altLang="en-US" dirty="0" err="1"/>
              <a:t>지뢰찾기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93D5BE-1FD9-41A3-9607-7A8F2A20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8" y="1618172"/>
            <a:ext cx="6870023" cy="43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5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7ACA25-4E1A-45A3-8031-C8A79B0055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1436"/>
          <a:stretch/>
        </p:blipFill>
        <p:spPr>
          <a:xfrm>
            <a:off x="361271" y="1104181"/>
            <a:ext cx="8492363" cy="256499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375DCD7-EBCB-488C-8288-12259351C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1205776" descr="EMB00005a889d5f">
            <a:extLst>
              <a:ext uri="{FF2B5EF4-FFF2-40B4-BE49-F238E27FC236}">
                <a16:creationId xmlns:a16="http://schemas.microsoft.com/office/drawing/2014/main" id="{5F204158-F353-4C98-8B80-BCAEDBCA7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2"/>
          <a:stretch/>
        </p:blipFill>
        <p:spPr bwMode="auto">
          <a:xfrm>
            <a:off x="661677" y="4264070"/>
            <a:ext cx="3910323" cy="182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DAD2AB-6E1A-4579-B8E4-D67E17AA5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01208336" descr="EMB00005a889d62">
            <a:extLst>
              <a:ext uri="{FF2B5EF4-FFF2-40B4-BE49-F238E27FC236}">
                <a16:creationId xmlns:a16="http://schemas.microsoft.com/office/drawing/2014/main" id="{FD154D63-704B-4615-8089-33C36C1F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56" y="4216755"/>
            <a:ext cx="35433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8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7DB177-EB03-4BE7-B45A-DE3918620D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01ABBA-C576-4F5E-8147-C560E71A2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26"/>
          <a:stretch/>
        </p:blipFill>
        <p:spPr>
          <a:xfrm>
            <a:off x="325818" y="2286000"/>
            <a:ext cx="8492363" cy="26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2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35E494-AF6A-4F51-808D-457253165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7552" b="4929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000" dirty="0">
                <a:solidFill>
                  <a:srgbClr val="FFFFFF"/>
                </a:solidFill>
              </a:rPr>
              <a:t>마피아 게임</a:t>
            </a:r>
            <a:br>
              <a:rPr lang="en-US" altLang="ko-KR" sz="6000" dirty="0">
                <a:solidFill>
                  <a:srgbClr val="FFFFFF"/>
                </a:solidFill>
              </a:rPr>
            </a:br>
            <a:r>
              <a:rPr lang="en-US" altLang="ko-KR" sz="3200" dirty="0">
                <a:solidFill>
                  <a:srgbClr val="FFFFFF"/>
                </a:solidFill>
              </a:rPr>
              <a:t>(</a:t>
            </a:r>
            <a:r>
              <a:rPr lang="ko-KR" altLang="en-US" sz="3200" dirty="0">
                <a:solidFill>
                  <a:srgbClr val="FFFFFF"/>
                </a:solidFill>
              </a:rPr>
              <a:t>메인 아이디어</a:t>
            </a:r>
            <a:r>
              <a:rPr lang="en-US" altLang="ko-KR" sz="3200" dirty="0">
                <a:solidFill>
                  <a:srgbClr val="FFFFFF"/>
                </a:solidFill>
              </a:rPr>
              <a:t>)</a:t>
            </a:r>
            <a:endParaRPr lang="en-US" altLang="ko-KR" sz="6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6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83C8D3-544F-4C78-8241-59F858DB33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기존 게임 설명</a:t>
            </a:r>
          </a:p>
        </p:txBody>
      </p:sp>
      <p:pic>
        <p:nvPicPr>
          <p:cNvPr id="3" name="그림 2">
            <a:hlinkClick r:id="rId3"/>
            <a:extLst>
              <a:ext uri="{FF2B5EF4-FFF2-40B4-BE49-F238E27FC236}">
                <a16:creationId xmlns:a16="http://schemas.microsoft.com/office/drawing/2014/main" id="{99A46842-6E5D-4F12-B813-6C46B8DF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87" y="1019004"/>
            <a:ext cx="7873426" cy="55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8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432139-118D-4363-9230-90A78D1967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기존 게임 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9E57F-A7D9-42F5-B524-964EC6504E5E}"/>
              </a:ext>
            </a:extLst>
          </p:cNvPr>
          <p:cNvSpPr txBox="1"/>
          <p:nvPr/>
        </p:nvSpPr>
        <p:spPr>
          <a:xfrm>
            <a:off x="326985" y="2494345"/>
            <a:ext cx="8490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룰을 잘 알고 있는 사회자가 있어야 게임 진행 가능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사회자의 능력에 따라 해당 판의 질이 달라짐</a:t>
            </a: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직업의 개수가 </a:t>
            </a:r>
            <a:r>
              <a:rPr lang="ko-KR" altLang="en-US" sz="2800" b="1" dirty="0" err="1"/>
              <a:t>제한되어있고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여러가지 콘텐츠를 즐기지 못함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97583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324</Words>
  <Application>Microsoft Office PowerPoint</Application>
  <PresentationFormat>화면 슬라이드 쇼(4:3)</PresentationFormat>
  <Paragraphs>182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Office 테마</vt:lpstr>
      <vt:lpstr>캡스톤디자인 아이디어 구상</vt:lpstr>
      <vt:lpstr>지뢰찾기 (서브 아이디어)</vt:lpstr>
      <vt:lpstr>PowerPoint 프레젠테이션</vt:lpstr>
      <vt:lpstr>PowerPoint 프레젠테이션</vt:lpstr>
      <vt:lpstr>PowerPoint 프레젠테이션</vt:lpstr>
      <vt:lpstr>PowerPoint 프레젠테이션</vt:lpstr>
      <vt:lpstr>마피아 게임 (메인 아이디어)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 아이디어 회의</dc:title>
  <dc:creator>손 병수</dc:creator>
  <cp:lastModifiedBy>손 병수</cp:lastModifiedBy>
  <cp:revision>10</cp:revision>
  <dcterms:created xsi:type="dcterms:W3CDTF">2019-09-17T13:53:27Z</dcterms:created>
  <dcterms:modified xsi:type="dcterms:W3CDTF">2019-09-17T20:00:47Z</dcterms:modified>
</cp:coreProperties>
</file>